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27"/>
  </p:handoutMasterIdLst>
  <p:sldIdLst>
    <p:sldId id="270" r:id="rId2"/>
    <p:sldId id="271" r:id="rId3"/>
    <p:sldId id="272" r:id="rId4"/>
    <p:sldId id="278" r:id="rId5"/>
    <p:sldId id="274" r:id="rId6"/>
    <p:sldId id="275" r:id="rId7"/>
    <p:sldId id="277" r:id="rId8"/>
    <p:sldId id="276" r:id="rId9"/>
    <p:sldId id="256" r:id="rId10"/>
    <p:sldId id="257" r:id="rId11"/>
    <p:sldId id="258" r:id="rId12"/>
    <p:sldId id="259" r:id="rId13"/>
    <p:sldId id="260" r:id="rId14"/>
    <p:sldId id="261" r:id="rId15"/>
    <p:sldId id="262" r:id="rId16"/>
    <p:sldId id="263" r:id="rId17"/>
    <p:sldId id="264" r:id="rId18"/>
    <p:sldId id="265" r:id="rId19"/>
    <p:sldId id="266" r:id="rId20"/>
    <p:sldId id="267" r:id="rId21"/>
    <p:sldId id="279" r:id="rId22"/>
    <p:sldId id="268" r:id="rId23"/>
    <p:sldId id="269" r:id="rId24"/>
    <p:sldId id="280" r:id="rId25"/>
    <p:sldId id="273" r:id="rId26"/>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68" y="-102"/>
      </p:cViewPr>
      <p:guideLst>
        <p:guide orient="horz" pos="2160"/>
        <p:guide pos="2880"/>
      </p:guideLst>
    </p:cSldViewPr>
  </p:slideViewPr>
  <p:notesTextViewPr>
    <p:cViewPr>
      <p:scale>
        <a:sx n="100" d="100"/>
        <a:sy n="100" d="100"/>
      </p:scale>
      <p:origin x="0" y="0"/>
    </p:cViewPr>
  </p:notesTextViewPr>
  <p:sorterViewPr>
    <p:cViewPr>
      <p:scale>
        <a:sx n="80" d="100"/>
        <a:sy n="8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0443" y="0"/>
            <a:ext cx="2945659" cy="496411"/>
          </a:xfrm>
          <a:prstGeom prst="rect">
            <a:avLst/>
          </a:prstGeom>
        </p:spPr>
        <p:txBody>
          <a:bodyPr vert="horz" lIns="91440" tIns="45720" rIns="91440" bIns="45720" rtlCol="0"/>
          <a:lstStyle>
            <a:lvl1pPr algn="r">
              <a:defRPr sz="1200"/>
            </a:lvl1pPr>
          </a:lstStyle>
          <a:p>
            <a:fld id="{17F4296F-2587-456F-B545-C4A2FB2C4F5D}" type="datetimeFigureOut">
              <a:rPr lang="en-US" smtClean="0"/>
              <a:pPr/>
              <a:t>1/30/2013</a:t>
            </a:fld>
            <a:endParaRPr lang="en-AU"/>
          </a:p>
        </p:txBody>
      </p:sp>
      <p:sp>
        <p:nvSpPr>
          <p:cNvPr id="4" name="Footer Placeholder 3"/>
          <p:cNvSpPr>
            <a:spLocks noGrp="1"/>
          </p:cNvSpPr>
          <p:nvPr>
            <p:ph type="ftr" sz="quarter" idx="2"/>
          </p:nvPr>
        </p:nvSpPr>
        <p:spPr>
          <a:xfrm>
            <a:off x="0" y="9430091"/>
            <a:ext cx="2945659" cy="496411"/>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0443" y="9430091"/>
            <a:ext cx="2945659" cy="496411"/>
          </a:xfrm>
          <a:prstGeom prst="rect">
            <a:avLst/>
          </a:prstGeom>
        </p:spPr>
        <p:txBody>
          <a:bodyPr vert="horz" lIns="91440" tIns="45720" rIns="91440" bIns="45720" rtlCol="0" anchor="b"/>
          <a:lstStyle>
            <a:lvl1pPr algn="r">
              <a:defRPr sz="1200"/>
            </a:lvl1pPr>
          </a:lstStyle>
          <a:p>
            <a:fld id="{48CCE885-D353-4077-AA1A-6248EF735EF7}" type="slidenum">
              <a:rPr lang="en-AU" smtClean="0"/>
              <a:pPr/>
              <a:t>‹#›</a:t>
            </a:fld>
            <a:endParaRPr lang="en-AU"/>
          </a:p>
        </p:txBody>
      </p:sp>
    </p:spTree>
    <p:extLst>
      <p:ext uri="{BB962C8B-B14F-4D97-AF65-F5344CB8AC3E}">
        <p14:creationId xmlns:p14="http://schemas.microsoft.com/office/powerpoint/2010/main" val="1085913131"/>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38C4D753-E764-4B44-8646-6F66BB7C6658}" type="datetimeFigureOut">
              <a:rPr lang="en-US" smtClean="0"/>
              <a:pPr/>
              <a:t>1/30/2013</a:t>
            </a:fld>
            <a:endParaRPr lang="en-AU"/>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AU"/>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03995BDF-0E0E-41EB-89E8-170E6CD6737F}" type="slidenum">
              <a:rPr lang="en-AU" smtClean="0"/>
              <a:pPr/>
              <a:t>‹#›</a:t>
            </a:fld>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C4D753-E764-4B44-8646-6F66BB7C6658}" type="datetimeFigureOut">
              <a:rPr lang="en-US" smtClean="0"/>
              <a:pPr/>
              <a:t>1/30/2013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3995BDF-0E0E-41EB-89E8-170E6CD6737F}"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8C4D753-E764-4B44-8646-6F66BB7C6658}" type="datetimeFigureOut">
              <a:rPr lang="en-US" smtClean="0"/>
              <a:pPr/>
              <a:t>1/30/2013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03995BDF-0E0E-41EB-89E8-170E6CD6737F}"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8C4D753-E764-4B44-8646-6F66BB7C6658}" type="datetimeFigureOut">
              <a:rPr lang="en-US" smtClean="0"/>
              <a:pPr/>
              <a:t>1/30/2013</a:t>
            </a:fld>
            <a:endParaRPr lang="en-AU"/>
          </a:p>
        </p:txBody>
      </p:sp>
      <p:sp>
        <p:nvSpPr>
          <p:cNvPr id="9" name="Slide Number Placeholder 8"/>
          <p:cNvSpPr>
            <a:spLocks noGrp="1"/>
          </p:cNvSpPr>
          <p:nvPr>
            <p:ph type="sldNum" sz="quarter" idx="15"/>
          </p:nvPr>
        </p:nvSpPr>
        <p:spPr/>
        <p:txBody>
          <a:bodyPr rtlCol="0"/>
          <a:lstStyle/>
          <a:p>
            <a:fld id="{03995BDF-0E0E-41EB-89E8-170E6CD6737F}" type="slidenum">
              <a:rPr lang="en-AU" smtClean="0"/>
              <a:pPr/>
              <a:t>‹#›</a:t>
            </a:fld>
            <a:endParaRPr lang="en-AU"/>
          </a:p>
        </p:txBody>
      </p:sp>
      <p:sp>
        <p:nvSpPr>
          <p:cNvPr id="10" name="Footer Placeholder 9"/>
          <p:cNvSpPr>
            <a:spLocks noGrp="1"/>
          </p:cNvSpPr>
          <p:nvPr>
            <p:ph type="ftr" sz="quarter" idx="16"/>
          </p:nvPr>
        </p:nvSpPr>
        <p:spPr/>
        <p:txBody>
          <a:bodyPr rtlCol="0"/>
          <a:lstStyle/>
          <a:p>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38C4D753-E764-4B44-8646-6F66BB7C6658}" type="datetimeFigureOut">
              <a:rPr lang="en-US" smtClean="0"/>
              <a:pPr/>
              <a:t>1/30/2013</a:t>
            </a:fld>
            <a:endParaRPr lang="en-AU"/>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AU"/>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03995BDF-0E0E-41EB-89E8-170E6CD6737F}" type="slidenum">
              <a:rPr lang="en-AU" smtClean="0"/>
              <a:pPr/>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38C4D753-E764-4B44-8646-6F66BB7C6658}" type="datetimeFigureOut">
              <a:rPr lang="en-US" smtClean="0"/>
              <a:pPr/>
              <a:t>1/30/2013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03995BDF-0E0E-41EB-89E8-170E6CD6737F}" type="slidenum">
              <a:rPr lang="en-AU" smtClean="0"/>
              <a:pPr/>
              <a:t>‹#›</a:t>
            </a:fld>
            <a:endParaRPr lang="en-AU"/>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38C4D753-E764-4B44-8646-6F66BB7C6658}" type="datetimeFigureOut">
              <a:rPr lang="en-US" smtClean="0"/>
              <a:pPr/>
              <a:t>1/30/2013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03995BDF-0E0E-41EB-89E8-170E6CD6737F}" type="slidenum">
              <a:rPr lang="en-AU" smtClean="0"/>
              <a:pPr/>
              <a:t>‹#›</a:t>
            </a:fld>
            <a:endParaRPr lang="en-AU"/>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38C4D753-E764-4B44-8646-6F66BB7C6658}" type="datetimeFigureOut">
              <a:rPr lang="en-US" smtClean="0"/>
              <a:pPr/>
              <a:t>1/30/2013</a:t>
            </a:fld>
            <a:endParaRPr lang="en-AU"/>
          </a:p>
        </p:txBody>
      </p:sp>
      <p:sp>
        <p:nvSpPr>
          <p:cNvPr id="7" name="Slide Number Placeholder 6"/>
          <p:cNvSpPr>
            <a:spLocks noGrp="1"/>
          </p:cNvSpPr>
          <p:nvPr>
            <p:ph type="sldNum" sz="quarter" idx="11"/>
          </p:nvPr>
        </p:nvSpPr>
        <p:spPr/>
        <p:txBody>
          <a:bodyPr rtlCol="0"/>
          <a:lstStyle/>
          <a:p>
            <a:fld id="{03995BDF-0E0E-41EB-89E8-170E6CD6737F}" type="slidenum">
              <a:rPr lang="en-AU" smtClean="0"/>
              <a:pPr/>
              <a:t>‹#›</a:t>
            </a:fld>
            <a:endParaRPr lang="en-AU"/>
          </a:p>
        </p:txBody>
      </p:sp>
      <p:sp>
        <p:nvSpPr>
          <p:cNvPr id="8" name="Footer Placeholder 7"/>
          <p:cNvSpPr>
            <a:spLocks noGrp="1"/>
          </p:cNvSpPr>
          <p:nvPr>
            <p:ph type="ftr" sz="quarter" idx="12"/>
          </p:nvPr>
        </p:nvSpPr>
        <p:spPr/>
        <p:txBody>
          <a:bodyPr rtlCol="0"/>
          <a:lstStyle/>
          <a:p>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C4D753-E764-4B44-8646-6F66BB7C6658}" type="datetimeFigureOut">
              <a:rPr lang="en-US" smtClean="0"/>
              <a:pPr/>
              <a:t>1/30/2013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03995BDF-0E0E-41EB-89E8-170E6CD6737F}"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38C4D753-E764-4B44-8646-6F66BB7C6658}" type="datetimeFigureOut">
              <a:rPr lang="en-US" smtClean="0"/>
              <a:pPr/>
              <a:t>1/30/2013</a:t>
            </a:fld>
            <a:endParaRPr lang="en-AU"/>
          </a:p>
        </p:txBody>
      </p:sp>
      <p:sp>
        <p:nvSpPr>
          <p:cNvPr id="22" name="Slide Number Placeholder 21"/>
          <p:cNvSpPr>
            <a:spLocks noGrp="1"/>
          </p:cNvSpPr>
          <p:nvPr>
            <p:ph type="sldNum" sz="quarter" idx="15"/>
          </p:nvPr>
        </p:nvSpPr>
        <p:spPr/>
        <p:txBody>
          <a:bodyPr rtlCol="0"/>
          <a:lstStyle/>
          <a:p>
            <a:fld id="{03995BDF-0E0E-41EB-89E8-170E6CD6737F}" type="slidenum">
              <a:rPr lang="en-AU" smtClean="0"/>
              <a:pPr/>
              <a:t>‹#›</a:t>
            </a:fld>
            <a:endParaRPr lang="en-AU"/>
          </a:p>
        </p:txBody>
      </p:sp>
      <p:sp>
        <p:nvSpPr>
          <p:cNvPr id="23" name="Footer Placeholder 22"/>
          <p:cNvSpPr>
            <a:spLocks noGrp="1"/>
          </p:cNvSpPr>
          <p:nvPr>
            <p:ph type="ftr" sz="quarter" idx="16"/>
          </p:nvPr>
        </p:nvSpPr>
        <p:spPr/>
        <p:txBody>
          <a:bodyPr rtlCol="0"/>
          <a:lstStyle/>
          <a:p>
            <a:endParaRPr lang="en-A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8C4D753-E764-4B44-8646-6F66BB7C6658}" type="datetimeFigureOut">
              <a:rPr lang="en-US" smtClean="0"/>
              <a:pPr/>
              <a:t>1/30/2013</a:t>
            </a:fld>
            <a:endParaRPr lang="en-AU"/>
          </a:p>
        </p:txBody>
      </p:sp>
      <p:sp>
        <p:nvSpPr>
          <p:cNvPr id="18" name="Slide Number Placeholder 17"/>
          <p:cNvSpPr>
            <a:spLocks noGrp="1"/>
          </p:cNvSpPr>
          <p:nvPr>
            <p:ph type="sldNum" sz="quarter" idx="11"/>
          </p:nvPr>
        </p:nvSpPr>
        <p:spPr/>
        <p:txBody>
          <a:bodyPr rtlCol="0"/>
          <a:lstStyle/>
          <a:p>
            <a:fld id="{03995BDF-0E0E-41EB-89E8-170E6CD6737F}" type="slidenum">
              <a:rPr lang="en-AU" smtClean="0"/>
              <a:pPr/>
              <a:t>‹#›</a:t>
            </a:fld>
            <a:endParaRPr lang="en-AU"/>
          </a:p>
        </p:txBody>
      </p:sp>
      <p:sp>
        <p:nvSpPr>
          <p:cNvPr id="21" name="Footer Placeholder 20"/>
          <p:cNvSpPr>
            <a:spLocks noGrp="1"/>
          </p:cNvSpPr>
          <p:nvPr>
            <p:ph type="ftr" sz="quarter" idx="12"/>
          </p:nvPr>
        </p:nvSpPr>
        <p:spPr/>
        <p:txBody>
          <a:bodyPr rtlCol="0"/>
          <a:lstStyle/>
          <a:p>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8C4D753-E764-4B44-8646-6F66BB7C6658}" type="datetimeFigureOut">
              <a:rPr lang="en-US" smtClean="0"/>
              <a:pPr/>
              <a:t>1/30/2013</a:t>
            </a:fld>
            <a:endParaRPr lang="en-AU"/>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AU"/>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3995BDF-0E0E-41EB-89E8-170E6CD6737F}"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year12legalstudies.weebly.com/"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AU" dirty="0" smtClean="0"/>
              <a:t>Family Law</a:t>
            </a:r>
            <a:endParaRPr lang="en-AU" dirty="0"/>
          </a:p>
        </p:txBody>
      </p:sp>
      <p:sp>
        <p:nvSpPr>
          <p:cNvPr id="3" name="Subtitle 2"/>
          <p:cNvSpPr>
            <a:spLocks noGrp="1"/>
          </p:cNvSpPr>
          <p:nvPr>
            <p:ph type="subTitle" idx="1"/>
          </p:nvPr>
        </p:nvSpPr>
        <p:spPr/>
        <p:txBody>
          <a:bodyPr/>
          <a:lstStyle/>
          <a:p>
            <a:r>
              <a:rPr lang="en-AU" dirty="0" smtClean="0"/>
              <a:t>Marriage</a:t>
            </a:r>
            <a:endParaRPr lang="en-AU" dirty="0"/>
          </a:p>
        </p:txBody>
      </p:sp>
    </p:spTree>
    <p:extLst>
      <p:ext uri="{BB962C8B-B14F-4D97-AF65-F5344CB8AC3E}">
        <p14:creationId xmlns:p14="http://schemas.microsoft.com/office/powerpoint/2010/main" val="4130692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457200" y="357166"/>
            <a:ext cx="8229600" cy="6096170"/>
          </a:xfrm>
        </p:spPr>
        <p:txBody>
          <a:bodyPr/>
          <a:lstStyle/>
          <a:p>
            <a:r>
              <a:rPr lang="en-AU" dirty="0" smtClean="0"/>
              <a:t>Four elements of marriage:</a:t>
            </a:r>
          </a:p>
          <a:p>
            <a:pPr marL="1314450" lvl="2" indent="-514350">
              <a:buNone/>
            </a:pPr>
            <a:r>
              <a:rPr lang="en-AU" dirty="0" smtClean="0"/>
              <a:t>1.</a:t>
            </a:r>
          </a:p>
          <a:p>
            <a:pPr marL="1314450" lvl="2" indent="-514350">
              <a:buNone/>
            </a:pPr>
            <a:endParaRPr lang="en-AU" dirty="0"/>
          </a:p>
          <a:p>
            <a:pPr marL="1314450" lvl="2" indent="-514350">
              <a:buNone/>
            </a:pPr>
            <a:endParaRPr lang="en-AU" dirty="0" smtClean="0"/>
          </a:p>
          <a:p>
            <a:pPr marL="1314450" lvl="2" indent="-514350">
              <a:buNone/>
            </a:pPr>
            <a:r>
              <a:rPr lang="en-AU" dirty="0" smtClean="0"/>
              <a:t>2.</a:t>
            </a:r>
          </a:p>
          <a:p>
            <a:pPr marL="1314450" lvl="2" indent="-514350">
              <a:buNone/>
            </a:pPr>
            <a:endParaRPr lang="en-AU" dirty="0"/>
          </a:p>
          <a:p>
            <a:pPr marL="1314450" lvl="2" indent="-514350">
              <a:buNone/>
            </a:pPr>
            <a:endParaRPr lang="en-AU" dirty="0" smtClean="0"/>
          </a:p>
          <a:p>
            <a:pPr marL="1314450" lvl="2" indent="-514350">
              <a:buNone/>
            </a:pPr>
            <a:r>
              <a:rPr lang="en-AU" dirty="0" smtClean="0"/>
              <a:t>3.</a:t>
            </a:r>
          </a:p>
          <a:p>
            <a:pPr marL="1314450" lvl="2" indent="-514350">
              <a:buNone/>
            </a:pPr>
            <a:endParaRPr lang="en-AU" dirty="0"/>
          </a:p>
          <a:p>
            <a:pPr marL="1314450" lvl="2" indent="-514350">
              <a:buNone/>
            </a:pPr>
            <a:endParaRPr lang="en-AU" dirty="0" smtClean="0"/>
          </a:p>
          <a:p>
            <a:pPr marL="1314450" lvl="2" indent="-514350">
              <a:buNone/>
            </a:pPr>
            <a:r>
              <a:rPr lang="en-AU" dirty="0" smtClean="0"/>
              <a:t>4.</a:t>
            </a:r>
          </a:p>
          <a:p>
            <a:pPr marL="1314450" lvl="2" indent="-514350">
              <a:buNone/>
            </a:pPr>
            <a:endParaRPr lang="en-AU" dirty="0"/>
          </a:p>
          <a:p>
            <a:pPr marL="1314450" lvl="2" indent="-514350">
              <a:buNone/>
            </a:pPr>
            <a:endParaRPr lang="en-AU" dirty="0" smtClean="0"/>
          </a:p>
          <a:p>
            <a:pPr marL="1314450" lvl="2" indent="-514350">
              <a:buNone/>
            </a:pPr>
            <a:endParaRPr lang="en-AU" dirty="0"/>
          </a:p>
          <a:p>
            <a:pPr marL="1314450" lvl="2" indent="-514350">
              <a:buNone/>
            </a:pPr>
            <a:endParaRPr lang="en-AU" dirty="0" smtClean="0"/>
          </a:p>
          <a:p>
            <a:pPr marL="1314450" lvl="2" indent="-514350">
              <a:buNone/>
            </a:pPr>
            <a:endParaRPr lang="en-AU" dirty="0"/>
          </a:p>
          <a:p>
            <a:pPr marL="1314450" lvl="2" indent="-514350">
              <a:buNone/>
            </a:pPr>
            <a:r>
              <a:rPr lang="en-AU" dirty="0" smtClean="0"/>
              <a:t>From the marriage Act 1961 (</a:t>
            </a:r>
            <a:r>
              <a:rPr lang="en-AU" dirty="0" err="1" smtClean="0"/>
              <a:t>Cth</a:t>
            </a:r>
            <a:r>
              <a:rPr lang="en-AU" dirty="0" smtClean="0"/>
              <a:t>) Section 46 (1)</a:t>
            </a:r>
            <a:endParaRPr lang="en-A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Man and Woman</a:t>
            </a:r>
            <a:endParaRPr lang="en-AU" dirty="0"/>
          </a:p>
        </p:txBody>
      </p:sp>
      <p:sp>
        <p:nvSpPr>
          <p:cNvPr id="3" name="Content Placeholder 2"/>
          <p:cNvSpPr>
            <a:spLocks noGrp="1"/>
          </p:cNvSpPr>
          <p:nvPr>
            <p:ph sz="quarter" idx="1"/>
          </p:nvPr>
        </p:nvSpPr>
        <p:spPr/>
        <p:txBody>
          <a:bodyPr/>
          <a:lstStyle/>
          <a:p>
            <a:r>
              <a:rPr lang="en-AU" dirty="0" smtClean="0"/>
              <a:t>1971 – Corbett v Corbett (otherwise Ashley)  (read page 58 Q1-3)</a:t>
            </a:r>
          </a:p>
          <a:p>
            <a:endParaRPr lang="en-AU" dirty="0" smtClean="0"/>
          </a:p>
          <a:p>
            <a:endParaRPr lang="en-AU" dirty="0" smtClean="0"/>
          </a:p>
          <a:p>
            <a:endParaRPr lang="en-AU" dirty="0" smtClean="0"/>
          </a:p>
          <a:p>
            <a:endParaRPr lang="en-A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435608" y="428604"/>
            <a:ext cx="7498080" cy="6168748"/>
          </a:xfrm>
        </p:spPr>
        <p:txBody>
          <a:bodyPr>
            <a:normAutofit/>
          </a:bodyPr>
          <a:lstStyle/>
          <a:p>
            <a:r>
              <a:rPr lang="en-AU" dirty="0" smtClean="0"/>
              <a:t>4 definitions came from the </a:t>
            </a:r>
            <a:r>
              <a:rPr lang="en-AU" dirty="0" err="1" smtClean="0"/>
              <a:t>corbett</a:t>
            </a:r>
            <a:r>
              <a:rPr lang="en-AU" dirty="0" smtClean="0"/>
              <a:t> case</a:t>
            </a:r>
          </a:p>
          <a:p>
            <a:pPr lvl="1">
              <a:buNone/>
            </a:pPr>
            <a:r>
              <a:rPr lang="en-AU" dirty="0" smtClean="0"/>
              <a:t>1. transsexual</a:t>
            </a:r>
          </a:p>
          <a:p>
            <a:pPr lvl="1">
              <a:buNone/>
            </a:pPr>
            <a:endParaRPr lang="en-AU" dirty="0" smtClean="0"/>
          </a:p>
          <a:p>
            <a:pPr lvl="1">
              <a:buNone/>
            </a:pPr>
            <a:endParaRPr lang="en-AU" dirty="0" smtClean="0"/>
          </a:p>
          <a:p>
            <a:pPr lvl="1">
              <a:buNone/>
            </a:pPr>
            <a:r>
              <a:rPr lang="en-AU" dirty="0" smtClean="0"/>
              <a:t>2. transvestites</a:t>
            </a:r>
          </a:p>
          <a:p>
            <a:pPr lvl="1">
              <a:buNone/>
            </a:pPr>
            <a:endParaRPr lang="en-AU" dirty="0" smtClean="0"/>
          </a:p>
          <a:p>
            <a:pPr lvl="1">
              <a:buNone/>
            </a:pPr>
            <a:endParaRPr lang="en-AU" dirty="0" smtClean="0"/>
          </a:p>
          <a:p>
            <a:pPr lvl="1">
              <a:buNone/>
            </a:pPr>
            <a:r>
              <a:rPr lang="en-AU" dirty="0" smtClean="0"/>
              <a:t>3.  Hermaphrodite </a:t>
            </a:r>
          </a:p>
          <a:p>
            <a:pPr lvl="1">
              <a:buNone/>
            </a:pPr>
            <a:endParaRPr lang="en-AU" dirty="0" smtClean="0"/>
          </a:p>
          <a:p>
            <a:pPr lvl="1">
              <a:buNone/>
            </a:pPr>
            <a:endParaRPr lang="en-AU" dirty="0" smtClean="0"/>
          </a:p>
          <a:p>
            <a:pPr lvl="1">
              <a:buNone/>
            </a:pPr>
            <a:r>
              <a:rPr lang="en-AU" dirty="0" smtClean="0"/>
              <a:t>4. Homosexual</a:t>
            </a:r>
          </a:p>
          <a:p>
            <a:pPr lvl="1">
              <a:buNone/>
            </a:pPr>
            <a:endParaRPr lang="en-AU" dirty="0"/>
          </a:p>
          <a:p>
            <a:pPr lvl="1">
              <a:buNone/>
            </a:pPr>
            <a:endParaRPr lang="en-AU" dirty="0" smtClean="0"/>
          </a:p>
          <a:p>
            <a:pPr lvl="1">
              <a:buNone/>
            </a:pPr>
            <a:endParaRPr lang="en-AU" dirty="0"/>
          </a:p>
          <a:p>
            <a:pPr lvl="1">
              <a:buNone/>
            </a:pPr>
            <a:r>
              <a:rPr lang="en-AU" dirty="0" smtClean="0"/>
              <a:t>(watch </a:t>
            </a:r>
            <a:r>
              <a:rPr lang="en-AU" dirty="0" err="1" smtClean="0"/>
              <a:t>Clickview</a:t>
            </a:r>
            <a:r>
              <a:rPr lang="en-AU" dirty="0" smtClean="0"/>
              <a:t> Girls will be Girls)</a:t>
            </a:r>
            <a:endParaRPr lang="en-AU"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755576" y="428604"/>
            <a:ext cx="8178112" cy="5819796"/>
          </a:xfrm>
        </p:spPr>
        <p:txBody>
          <a:bodyPr>
            <a:normAutofit lnSpcReduction="10000"/>
          </a:bodyPr>
          <a:lstStyle/>
          <a:p>
            <a:r>
              <a:rPr lang="en-AU" dirty="0" smtClean="0"/>
              <a:t>Re Kevin (2001) </a:t>
            </a:r>
            <a:r>
              <a:rPr lang="en-AU" dirty="0" err="1" smtClean="0"/>
              <a:t>Fam</a:t>
            </a:r>
            <a:r>
              <a:rPr lang="en-AU" dirty="0" smtClean="0"/>
              <a:t> CA 1074 </a:t>
            </a:r>
            <a:r>
              <a:rPr lang="en-AU" dirty="0" smtClean="0"/>
              <a:t>(validity of marriage of transsexuals) case (read </a:t>
            </a:r>
            <a:r>
              <a:rPr lang="en-AU" dirty="0" err="1" smtClean="0"/>
              <a:t>pg</a:t>
            </a:r>
            <a:r>
              <a:rPr lang="en-AU" dirty="0" smtClean="0"/>
              <a:t> 59 Q1-4)</a:t>
            </a:r>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r>
              <a:rPr lang="en-AU" dirty="0" smtClean="0"/>
              <a:t>Consider the impact changes </a:t>
            </a:r>
            <a:r>
              <a:rPr lang="en-AU" dirty="0" err="1" smtClean="0"/>
              <a:t>eg</a:t>
            </a:r>
            <a:r>
              <a:rPr lang="en-AU" dirty="0" smtClean="0"/>
              <a:t> birth certificates</a:t>
            </a:r>
            <a:endParaRPr lang="en-AU"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To the exclusion of all others</a:t>
            </a:r>
            <a:endParaRPr lang="en-AU" dirty="0"/>
          </a:p>
        </p:txBody>
      </p:sp>
      <p:sp>
        <p:nvSpPr>
          <p:cNvPr id="3" name="Content Placeholder 2"/>
          <p:cNvSpPr>
            <a:spLocks noGrp="1"/>
          </p:cNvSpPr>
          <p:nvPr>
            <p:ph sz="quarter" idx="1"/>
          </p:nvPr>
        </p:nvSpPr>
        <p:spPr/>
        <p:txBody>
          <a:bodyPr/>
          <a:lstStyle/>
          <a:p>
            <a:r>
              <a:rPr lang="en-AU" dirty="0" smtClean="0"/>
              <a:t>Monogamous Relationships</a:t>
            </a:r>
          </a:p>
          <a:p>
            <a:endParaRPr lang="en-AU" dirty="0" smtClean="0"/>
          </a:p>
          <a:p>
            <a:pPr>
              <a:buNone/>
            </a:pPr>
            <a:endParaRPr lang="en-AU" dirty="0" smtClean="0"/>
          </a:p>
          <a:p>
            <a:endParaRPr lang="en-AU" dirty="0" smtClean="0"/>
          </a:p>
          <a:p>
            <a:endParaRPr lang="en-AU" dirty="0" smtClean="0"/>
          </a:p>
          <a:p>
            <a:r>
              <a:rPr lang="en-AU" dirty="0" smtClean="0"/>
              <a:t>Marriages from OS with more than one spouse?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435608" y="357166"/>
            <a:ext cx="7498080" cy="5891234"/>
          </a:xfrm>
        </p:spPr>
        <p:txBody>
          <a:bodyPr/>
          <a:lstStyle/>
          <a:p>
            <a:r>
              <a:rPr lang="en-AU" dirty="0" err="1" smtClean="0"/>
              <a:t>Polygyny</a:t>
            </a:r>
            <a:endParaRPr lang="en-AU" dirty="0" smtClean="0"/>
          </a:p>
          <a:p>
            <a:endParaRPr lang="en-AU" dirty="0" smtClean="0"/>
          </a:p>
          <a:p>
            <a:endParaRPr lang="en-AU" dirty="0" smtClean="0"/>
          </a:p>
          <a:p>
            <a:endParaRPr lang="en-AU" dirty="0" smtClean="0"/>
          </a:p>
          <a:p>
            <a:endParaRPr lang="en-AU" dirty="0" smtClean="0"/>
          </a:p>
          <a:p>
            <a:r>
              <a:rPr lang="en-AU" dirty="0" smtClean="0"/>
              <a:t>polyandry</a:t>
            </a:r>
            <a:endParaRPr lang="en-AU"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435608" y="428604"/>
            <a:ext cx="7498080" cy="5819796"/>
          </a:xfrm>
        </p:spPr>
        <p:txBody>
          <a:bodyPr>
            <a:normAutofit/>
          </a:bodyPr>
          <a:lstStyle/>
          <a:p>
            <a:r>
              <a:rPr lang="en-AU" dirty="0" smtClean="0"/>
              <a:t>Polygamy</a:t>
            </a:r>
          </a:p>
          <a:p>
            <a:endParaRPr lang="en-AU" dirty="0" smtClean="0"/>
          </a:p>
          <a:p>
            <a:endParaRPr lang="en-AU" dirty="0" smtClean="0"/>
          </a:p>
          <a:p>
            <a:endParaRPr lang="en-AU" dirty="0" smtClean="0"/>
          </a:p>
          <a:p>
            <a:endParaRPr lang="en-AU" dirty="0" smtClean="0"/>
          </a:p>
          <a:p>
            <a:r>
              <a:rPr lang="en-AU" dirty="0" smtClean="0"/>
              <a:t>Bigamy</a:t>
            </a:r>
          </a:p>
          <a:p>
            <a:endParaRPr lang="en-AU" dirty="0" smtClean="0"/>
          </a:p>
          <a:p>
            <a:endParaRPr lang="en-AU" dirty="0" smtClean="0"/>
          </a:p>
          <a:p>
            <a:endParaRPr lang="en-AU" dirty="0" smtClean="0"/>
          </a:p>
          <a:p>
            <a:r>
              <a:rPr lang="en-AU" dirty="0" smtClean="0"/>
              <a:t>Bigamy is a crime under sec 360 of the Criminal Code 1899 (QLD) and is an offence under the sec 94 of the Marriage Act 1961 (</a:t>
            </a:r>
            <a:r>
              <a:rPr lang="en-AU" dirty="0" err="1" smtClean="0"/>
              <a:t>Cth</a:t>
            </a:r>
            <a:r>
              <a:rPr lang="en-AU" dirty="0" smtClean="0"/>
              <a:t>)</a:t>
            </a:r>
            <a:endParaRPr lang="en-AU"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Voluntarily entered into</a:t>
            </a:r>
            <a:endParaRPr lang="en-AU" dirty="0"/>
          </a:p>
        </p:txBody>
      </p:sp>
      <p:sp>
        <p:nvSpPr>
          <p:cNvPr id="3" name="Content Placeholder 2"/>
          <p:cNvSpPr>
            <a:spLocks noGrp="1"/>
          </p:cNvSpPr>
          <p:nvPr>
            <p:ph sz="quarter" idx="1"/>
          </p:nvPr>
        </p:nvSpPr>
        <p:spPr/>
        <p:txBody>
          <a:bodyPr/>
          <a:lstStyle/>
          <a:p>
            <a:r>
              <a:rPr lang="en-AU" dirty="0" smtClean="0"/>
              <a:t>Sec 23B of the Marriage Act 1961 (</a:t>
            </a:r>
            <a:r>
              <a:rPr lang="en-AU" dirty="0" err="1" smtClean="0"/>
              <a:t>Cth</a:t>
            </a:r>
            <a:r>
              <a:rPr lang="en-AU" dirty="0" smtClean="0"/>
              <a:t>) requires that there be genuine consent.</a:t>
            </a:r>
          </a:p>
          <a:p>
            <a:r>
              <a:rPr lang="en-AU" dirty="0" smtClean="0"/>
              <a:t>A marriage is void if there was no real consent due to:</a:t>
            </a:r>
          </a:p>
          <a:p>
            <a:pPr lvl="1">
              <a:buNone/>
            </a:pPr>
            <a:r>
              <a:rPr lang="en-AU" dirty="0" smtClean="0"/>
              <a:t>1. Duress</a:t>
            </a:r>
          </a:p>
          <a:p>
            <a:pPr lvl="1">
              <a:buNone/>
            </a:pPr>
            <a:endParaRPr lang="en-AU" dirty="0" smtClean="0"/>
          </a:p>
          <a:p>
            <a:pPr lvl="1">
              <a:buNone/>
            </a:pPr>
            <a:endParaRPr lang="en-AU" dirty="0" smtClean="0"/>
          </a:p>
          <a:p>
            <a:pPr lvl="1">
              <a:buNone/>
            </a:pPr>
            <a:endParaRPr lang="en-AU" dirty="0"/>
          </a:p>
          <a:p>
            <a:pPr lvl="1">
              <a:buNone/>
            </a:pPr>
            <a:endParaRPr lang="en-AU" dirty="0" smtClean="0"/>
          </a:p>
          <a:p>
            <a:pPr lvl="1">
              <a:buNone/>
            </a:pPr>
            <a:endParaRPr lang="en-AU" dirty="0"/>
          </a:p>
          <a:p>
            <a:pPr lvl="1">
              <a:buNone/>
            </a:pPr>
            <a:endParaRPr lang="en-AU" dirty="0" smtClean="0"/>
          </a:p>
          <a:p>
            <a:pPr lvl="1">
              <a:buNone/>
            </a:pPr>
            <a:r>
              <a:rPr lang="en-AU" dirty="0" smtClean="0"/>
              <a:t>(read Case study page 62 Q1-3)</a:t>
            </a:r>
            <a:endParaRPr lang="en-AU"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395536" y="476672"/>
            <a:ext cx="7992888" cy="5819796"/>
          </a:xfrm>
        </p:spPr>
        <p:txBody>
          <a:bodyPr/>
          <a:lstStyle/>
          <a:p>
            <a:pPr lvl="2">
              <a:buNone/>
            </a:pPr>
            <a:r>
              <a:rPr lang="en-AU" dirty="0" smtClean="0"/>
              <a:t>2. Fraud</a:t>
            </a:r>
          </a:p>
          <a:p>
            <a:pPr>
              <a:buNone/>
            </a:pPr>
            <a:endParaRPr lang="en-AU" dirty="0" smtClean="0"/>
          </a:p>
          <a:p>
            <a:pPr>
              <a:buNone/>
            </a:pPr>
            <a:endParaRPr lang="en-AU" dirty="0" smtClean="0"/>
          </a:p>
          <a:p>
            <a:pPr>
              <a:buNone/>
            </a:pPr>
            <a:endParaRPr lang="en-AU" dirty="0" smtClean="0"/>
          </a:p>
          <a:p>
            <a:pPr>
              <a:buNone/>
            </a:pPr>
            <a:endParaRPr lang="en-AU" dirty="0" smtClean="0"/>
          </a:p>
          <a:p>
            <a:pPr>
              <a:buNone/>
            </a:pPr>
            <a:endParaRPr lang="en-AU" dirty="0" smtClean="0"/>
          </a:p>
          <a:p>
            <a:pPr>
              <a:buNone/>
            </a:pPr>
            <a:endParaRPr lang="en-AU" dirty="0" smtClean="0"/>
          </a:p>
          <a:p>
            <a:pPr>
              <a:buNone/>
            </a:pPr>
            <a:endParaRPr lang="en-AU" dirty="0" smtClean="0"/>
          </a:p>
          <a:p>
            <a:pPr>
              <a:buNone/>
            </a:pPr>
            <a:r>
              <a:rPr lang="en-AU" dirty="0" smtClean="0"/>
              <a:t>(read case study page 63, Q 1-5)</a:t>
            </a:r>
          </a:p>
          <a:p>
            <a:pPr>
              <a:buNone/>
            </a:pPr>
            <a:r>
              <a:rPr lang="en-AU" dirty="0" smtClean="0"/>
              <a:t>What about pregnancy?</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539552" y="404664"/>
            <a:ext cx="7498080" cy="6120680"/>
          </a:xfrm>
        </p:spPr>
        <p:txBody>
          <a:bodyPr>
            <a:normAutofit fontScale="92500" lnSpcReduction="10000"/>
          </a:bodyPr>
          <a:lstStyle/>
          <a:p>
            <a:pPr lvl="1">
              <a:buNone/>
            </a:pPr>
            <a:r>
              <a:rPr lang="en-AU" dirty="0" smtClean="0"/>
              <a:t>3. Mistake</a:t>
            </a:r>
          </a:p>
          <a:p>
            <a:pPr lvl="1">
              <a:buNone/>
            </a:pPr>
            <a:endParaRPr lang="en-AU" dirty="0" smtClean="0"/>
          </a:p>
          <a:p>
            <a:pPr lvl="1">
              <a:buNone/>
            </a:pPr>
            <a:endParaRPr lang="en-AU" dirty="0" smtClean="0"/>
          </a:p>
          <a:p>
            <a:pPr lvl="1">
              <a:buNone/>
            </a:pPr>
            <a:endParaRPr lang="en-AU" dirty="0" smtClean="0"/>
          </a:p>
          <a:p>
            <a:pPr lvl="1">
              <a:buNone/>
            </a:pPr>
            <a:endParaRPr lang="en-AU" dirty="0"/>
          </a:p>
          <a:p>
            <a:pPr lvl="1">
              <a:buNone/>
            </a:pPr>
            <a:endParaRPr lang="en-AU" dirty="0" smtClean="0"/>
          </a:p>
          <a:p>
            <a:pPr lvl="1">
              <a:buNone/>
            </a:pPr>
            <a:endParaRPr lang="en-AU" dirty="0" smtClean="0"/>
          </a:p>
          <a:p>
            <a:pPr lvl="1">
              <a:buNone/>
            </a:pPr>
            <a:endParaRPr lang="en-AU" dirty="0"/>
          </a:p>
          <a:p>
            <a:pPr lvl="1">
              <a:buNone/>
            </a:pPr>
            <a:r>
              <a:rPr lang="en-AU" dirty="0" smtClean="0"/>
              <a:t>(read hypothetical </a:t>
            </a:r>
            <a:r>
              <a:rPr lang="en-AU" dirty="0" err="1" smtClean="0"/>
              <a:t>pg</a:t>
            </a:r>
            <a:r>
              <a:rPr lang="en-AU" dirty="0" smtClean="0"/>
              <a:t> 64 and interesting article </a:t>
            </a:r>
            <a:r>
              <a:rPr lang="en-AU" dirty="0" err="1" smtClean="0"/>
              <a:t>weebly</a:t>
            </a:r>
            <a:r>
              <a:rPr lang="en-AU" dirty="0" smtClean="0"/>
              <a:t>)</a:t>
            </a:r>
          </a:p>
          <a:p>
            <a:pPr lvl="1">
              <a:buNone/>
            </a:pPr>
            <a:r>
              <a:rPr lang="en-AU" dirty="0" smtClean="0"/>
              <a:t>4. Mental Capacity</a:t>
            </a:r>
          </a:p>
          <a:p>
            <a:pPr lvl="1">
              <a:buNone/>
            </a:pPr>
            <a:endParaRPr lang="en-AU" dirty="0"/>
          </a:p>
          <a:p>
            <a:pPr lvl="1">
              <a:buNone/>
            </a:pPr>
            <a:endParaRPr lang="en-AU" dirty="0" smtClean="0"/>
          </a:p>
          <a:p>
            <a:pPr lvl="1">
              <a:buNone/>
            </a:pPr>
            <a:endParaRPr lang="en-AU" dirty="0"/>
          </a:p>
          <a:p>
            <a:pPr lvl="1">
              <a:buNone/>
            </a:pPr>
            <a:endParaRPr lang="en-AU" dirty="0" smtClean="0"/>
          </a:p>
          <a:p>
            <a:pPr lvl="1">
              <a:buNone/>
            </a:pPr>
            <a:endParaRPr lang="en-AU" dirty="0" smtClean="0"/>
          </a:p>
          <a:p>
            <a:pPr lvl="1">
              <a:buNone/>
            </a:pPr>
            <a:r>
              <a:rPr lang="en-AU" dirty="0" smtClean="0"/>
              <a:t>Interesting Case – AK &amp; NC (2003) FC 1006.  Although the wife had dementia, the court determined that she knew the husband and had some understanding of the ceremony and was therefore valid</a:t>
            </a:r>
            <a:endParaRPr lang="en-A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A few points to note</a:t>
            </a:r>
            <a:endParaRPr lang="en-AU" dirty="0"/>
          </a:p>
        </p:txBody>
      </p:sp>
      <p:sp>
        <p:nvSpPr>
          <p:cNvPr id="3" name="Content Placeholder 2"/>
          <p:cNvSpPr>
            <a:spLocks noGrp="1"/>
          </p:cNvSpPr>
          <p:nvPr>
            <p:ph sz="quarter" idx="1"/>
          </p:nvPr>
        </p:nvSpPr>
        <p:spPr/>
        <p:txBody>
          <a:bodyPr/>
          <a:lstStyle/>
          <a:p>
            <a:r>
              <a:rPr lang="en-AU" dirty="0" smtClean="0"/>
              <a:t>Privacy issues with sharing of ‘stories’</a:t>
            </a:r>
          </a:p>
          <a:p>
            <a:r>
              <a:rPr lang="en-AU" dirty="0" smtClean="0"/>
              <a:t>Church viewpoint different from legal view that we are investigating</a:t>
            </a:r>
          </a:p>
          <a:p>
            <a:r>
              <a:rPr lang="en-AU" dirty="0" err="1" smtClean="0"/>
              <a:t>Weebly</a:t>
            </a:r>
            <a:r>
              <a:rPr lang="en-AU" dirty="0" smtClean="0"/>
              <a:t> address  </a:t>
            </a:r>
            <a:r>
              <a:rPr lang="en-AU" dirty="0" smtClean="0">
                <a:hlinkClick r:id="rId2"/>
              </a:rPr>
              <a:t>http://year12legalstudies.weebly.com</a:t>
            </a:r>
            <a:endParaRPr lang="en-AU" dirty="0" smtClean="0"/>
          </a:p>
          <a:p>
            <a:r>
              <a:rPr lang="en-AU" dirty="0" smtClean="0"/>
              <a:t>Resources and assessment all on the </a:t>
            </a:r>
            <a:r>
              <a:rPr lang="en-AU" dirty="0" err="1" smtClean="0"/>
              <a:t>weebly</a:t>
            </a:r>
            <a:r>
              <a:rPr lang="en-AU" dirty="0" smtClean="0"/>
              <a:t> site</a:t>
            </a:r>
          </a:p>
          <a:p>
            <a:endParaRPr lang="en-AU" dirty="0"/>
          </a:p>
          <a:p>
            <a:pPr algn="ctr"/>
            <a:r>
              <a:rPr lang="en-AU" b="1" i="1" u="sng" dirty="0" smtClean="0"/>
              <a:t>THIS YEAR IS SUMMATIVE, THEREFORE WORK HARD!!!</a:t>
            </a:r>
          </a:p>
          <a:p>
            <a:pPr marL="0" indent="0">
              <a:buNone/>
            </a:pPr>
            <a:endParaRPr lang="en-AU" dirty="0"/>
          </a:p>
        </p:txBody>
      </p:sp>
    </p:spTree>
    <p:extLst>
      <p:ext uri="{BB962C8B-B14F-4D97-AF65-F5344CB8AC3E}">
        <p14:creationId xmlns:p14="http://schemas.microsoft.com/office/powerpoint/2010/main" val="6167457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For Life</a:t>
            </a:r>
            <a:endParaRPr lang="en-AU" dirty="0"/>
          </a:p>
        </p:txBody>
      </p:sp>
      <p:sp>
        <p:nvSpPr>
          <p:cNvPr id="3" name="Content Placeholder 2"/>
          <p:cNvSpPr>
            <a:spLocks noGrp="1"/>
          </p:cNvSpPr>
          <p:nvPr>
            <p:ph sz="quarter" idx="1"/>
          </p:nvPr>
        </p:nvSpPr>
        <p:spPr/>
        <p:txBody>
          <a:bodyPr/>
          <a:lstStyle/>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r>
              <a:rPr lang="en-AU" dirty="0" smtClean="0"/>
              <a:t>Consider the fact that the divorce rate is so high, should ‘for life’ continue to be in the definition?</a:t>
            </a:r>
            <a:endParaRPr lang="en-AU"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Interesting Points</a:t>
            </a:r>
            <a:endParaRPr lang="en-AU" dirty="0"/>
          </a:p>
        </p:txBody>
      </p:sp>
      <p:sp>
        <p:nvSpPr>
          <p:cNvPr id="3" name="Content Placeholder 2"/>
          <p:cNvSpPr>
            <a:spLocks noGrp="1"/>
          </p:cNvSpPr>
          <p:nvPr>
            <p:ph sz="quarter" idx="1"/>
          </p:nvPr>
        </p:nvSpPr>
        <p:spPr/>
        <p:txBody>
          <a:bodyPr>
            <a:normAutofit fontScale="92500" lnSpcReduction="10000"/>
          </a:bodyPr>
          <a:lstStyle/>
          <a:p>
            <a:r>
              <a:rPr lang="en-AU" dirty="0" smtClean="0"/>
              <a:t>A Notice of Intention to Marry must be completed and given to an authorised celebrant not more than 6 months and not less than one month before the wedding.  This is from the registry of Births, Deaths and Marriages.  Therefore marriages in Australia can not be on the spur of the moment, unless you fly to </a:t>
            </a:r>
            <a:r>
              <a:rPr lang="en-AU" dirty="0" err="1" smtClean="0"/>
              <a:t>Vagas</a:t>
            </a:r>
            <a:r>
              <a:rPr lang="en-AU" dirty="0" smtClean="0"/>
              <a:t>!!</a:t>
            </a:r>
          </a:p>
          <a:p>
            <a:r>
              <a:rPr lang="en-AU" dirty="0" smtClean="0"/>
              <a:t>On the day of the marriage, two certificates are prepared, one for the couple and one to give to the registry.</a:t>
            </a:r>
          </a:p>
          <a:p>
            <a:r>
              <a:rPr lang="en-AU" dirty="0" smtClean="0"/>
              <a:t>These must be signed by the couple, the celebrant and two witnesses.</a:t>
            </a:r>
          </a:p>
          <a:p>
            <a:r>
              <a:rPr lang="en-AU" dirty="0" smtClean="0"/>
              <a:t>There is no legal requirement to be engaged nor to change their surnames, however historically women change their names to the husbands surname.</a:t>
            </a:r>
            <a:endParaRPr lang="en-AU" dirty="0"/>
          </a:p>
        </p:txBody>
      </p:sp>
    </p:spTree>
    <p:extLst>
      <p:ext uri="{BB962C8B-B14F-4D97-AF65-F5344CB8AC3E}">
        <p14:creationId xmlns:p14="http://schemas.microsoft.com/office/powerpoint/2010/main" val="329110059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Who can Marry?</a:t>
            </a:r>
            <a:endParaRPr lang="en-AU" dirty="0"/>
          </a:p>
        </p:txBody>
      </p:sp>
      <p:sp>
        <p:nvSpPr>
          <p:cNvPr id="3" name="Content Placeholder 2"/>
          <p:cNvSpPr>
            <a:spLocks noGrp="1"/>
          </p:cNvSpPr>
          <p:nvPr>
            <p:ph sz="quarter" idx="1"/>
          </p:nvPr>
        </p:nvSpPr>
        <p:spPr/>
        <p:txBody>
          <a:bodyPr>
            <a:normAutofit lnSpcReduction="10000"/>
          </a:bodyPr>
          <a:lstStyle/>
          <a:p>
            <a:r>
              <a:rPr lang="en-AU" dirty="0" smtClean="0"/>
              <a:t>Marriageable age:  </a:t>
            </a:r>
          </a:p>
          <a:p>
            <a:endParaRPr lang="en-AU" dirty="0"/>
          </a:p>
          <a:p>
            <a:endParaRPr lang="en-AU" dirty="0" smtClean="0"/>
          </a:p>
          <a:p>
            <a:endParaRPr lang="en-AU" dirty="0"/>
          </a:p>
          <a:p>
            <a:endParaRPr lang="en-AU" dirty="0" smtClean="0"/>
          </a:p>
          <a:p>
            <a:endParaRPr lang="en-AU" dirty="0"/>
          </a:p>
          <a:p>
            <a:endParaRPr lang="en-AU" dirty="0" smtClean="0"/>
          </a:p>
          <a:p>
            <a:endParaRPr lang="en-AU" dirty="0"/>
          </a:p>
          <a:p>
            <a:endParaRPr lang="en-AU" dirty="0" smtClean="0"/>
          </a:p>
          <a:p>
            <a:endParaRPr lang="en-AU" dirty="0"/>
          </a:p>
          <a:p>
            <a:pPr marL="0" indent="0">
              <a:buNone/>
            </a:pPr>
            <a:r>
              <a:rPr lang="en-AU" dirty="0" smtClean="0"/>
              <a:t>(read case study </a:t>
            </a:r>
            <a:r>
              <a:rPr lang="en-AU" dirty="0" err="1" smtClean="0"/>
              <a:t>pg</a:t>
            </a:r>
            <a:r>
              <a:rPr lang="en-AU" dirty="0" smtClean="0"/>
              <a:t> 66 </a:t>
            </a:r>
            <a:r>
              <a:rPr lang="en-AU" dirty="0" smtClean="0"/>
              <a:t>Q1-3, investigate case ex parte </a:t>
            </a:r>
            <a:r>
              <a:rPr lang="en-AU" dirty="0" err="1" smtClean="0"/>
              <a:t>willis</a:t>
            </a:r>
            <a:r>
              <a:rPr lang="en-AU" dirty="0" smtClean="0"/>
              <a:t> (1997) FLC 92-725)</a:t>
            </a:r>
            <a:endParaRPr lang="en-AU"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a:xfrm>
            <a:off x="1435608" y="357166"/>
            <a:ext cx="7498080" cy="6286544"/>
          </a:xfrm>
        </p:spPr>
        <p:txBody>
          <a:bodyPr>
            <a:normAutofit/>
          </a:bodyPr>
          <a:lstStyle/>
          <a:p>
            <a:r>
              <a:rPr lang="en-AU" dirty="0" smtClean="0"/>
              <a:t>Not married to someone else</a:t>
            </a:r>
          </a:p>
          <a:p>
            <a:endParaRPr lang="en-AU" dirty="0" smtClean="0"/>
          </a:p>
          <a:p>
            <a:pPr>
              <a:buNone/>
            </a:pPr>
            <a:endParaRPr lang="en-AU" dirty="0" smtClean="0"/>
          </a:p>
          <a:p>
            <a:r>
              <a:rPr lang="en-AU" dirty="0" smtClean="0"/>
              <a:t>Prohibited relationships</a:t>
            </a:r>
          </a:p>
          <a:p>
            <a:endParaRPr lang="en-AU" dirty="0" smtClean="0"/>
          </a:p>
          <a:p>
            <a:endParaRPr lang="en-AU" dirty="0" smtClean="0"/>
          </a:p>
          <a:p>
            <a:endParaRPr lang="en-AU" dirty="0" smtClean="0"/>
          </a:p>
          <a:p>
            <a:endParaRPr lang="en-AU" dirty="0" smtClean="0"/>
          </a:p>
          <a:p>
            <a:pPr>
              <a:buNone/>
            </a:pPr>
            <a:endParaRPr lang="en-AU" dirty="0" smtClean="0"/>
          </a:p>
          <a:p>
            <a:pPr>
              <a:buNone/>
            </a:pPr>
            <a:endParaRPr lang="en-AU" dirty="0" smtClean="0"/>
          </a:p>
          <a:p>
            <a:pPr>
              <a:buNone/>
            </a:pPr>
            <a:endParaRPr lang="en-AU" dirty="0" smtClean="0"/>
          </a:p>
          <a:p>
            <a:pPr>
              <a:buNone/>
            </a:pPr>
            <a:endParaRPr lang="en-AU" dirty="0" smtClean="0"/>
          </a:p>
          <a:p>
            <a:pPr>
              <a:buNone/>
            </a:pPr>
            <a:endParaRPr lang="en-AU" dirty="0" smtClean="0"/>
          </a:p>
          <a:p>
            <a:r>
              <a:rPr lang="en-AU" dirty="0" smtClean="0"/>
              <a:t>Genuine consent</a:t>
            </a:r>
          </a:p>
          <a:p>
            <a:endParaRPr lang="en-AU" dirty="0" smtClean="0"/>
          </a:p>
          <a:p>
            <a:endParaRPr lang="en-AU" dirty="0" smtClean="0"/>
          </a:p>
          <a:p>
            <a:endParaRPr lang="en-AU" dirty="0" smtClean="0"/>
          </a:p>
          <a:p>
            <a:endParaRPr lang="en-AU"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Financial Agreements</a:t>
            </a:r>
            <a:endParaRPr lang="en-AU" dirty="0"/>
          </a:p>
        </p:txBody>
      </p:sp>
      <p:sp>
        <p:nvSpPr>
          <p:cNvPr id="3" name="Content Placeholder 2"/>
          <p:cNvSpPr>
            <a:spLocks noGrp="1"/>
          </p:cNvSpPr>
          <p:nvPr>
            <p:ph sz="quarter" idx="1"/>
          </p:nvPr>
        </p:nvSpPr>
        <p:spPr/>
        <p:txBody>
          <a:bodyPr/>
          <a:lstStyle/>
          <a:p>
            <a:r>
              <a:rPr lang="en-AU" dirty="0" smtClean="0"/>
              <a:t>This will be discussed further in the dissolution section.</a:t>
            </a:r>
          </a:p>
          <a:p>
            <a:r>
              <a:rPr lang="en-AU" dirty="0" smtClean="0"/>
              <a:t>The Family Law Act 1975 (</a:t>
            </a:r>
            <a:r>
              <a:rPr lang="en-AU" dirty="0" err="1" smtClean="0"/>
              <a:t>Cth</a:t>
            </a:r>
            <a:r>
              <a:rPr lang="en-AU" dirty="0" smtClean="0"/>
              <a:t>) Part VIII A allows couples to make an agreement about property and financial resources if the marriage breaks down.  </a:t>
            </a:r>
          </a:p>
          <a:p>
            <a:r>
              <a:rPr lang="en-AU" dirty="0" smtClean="0"/>
              <a:t>They can be created before, during or after a marriage break down.</a:t>
            </a:r>
          </a:p>
          <a:p>
            <a:endParaRPr lang="en-AU" dirty="0"/>
          </a:p>
          <a:p>
            <a:r>
              <a:rPr lang="en-AU" dirty="0" smtClean="0"/>
              <a:t>Do you think that financial agreements encourage the idea that a marriage is not for life?</a:t>
            </a:r>
            <a:endParaRPr lang="en-AU" dirty="0"/>
          </a:p>
        </p:txBody>
      </p:sp>
    </p:spTree>
    <p:extLst>
      <p:ext uri="{BB962C8B-B14F-4D97-AF65-F5344CB8AC3E}">
        <p14:creationId xmlns:p14="http://schemas.microsoft.com/office/powerpoint/2010/main" val="22908986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Review Questions </a:t>
            </a:r>
            <a:r>
              <a:rPr lang="en-AU" dirty="0" err="1" smtClean="0"/>
              <a:t>Pg</a:t>
            </a:r>
            <a:r>
              <a:rPr lang="en-AU" dirty="0" smtClean="0"/>
              <a:t> 67</a:t>
            </a:r>
            <a:endParaRPr lang="en-AU" dirty="0"/>
          </a:p>
        </p:txBody>
      </p:sp>
      <p:sp>
        <p:nvSpPr>
          <p:cNvPr id="3" name="Content Placeholder 2"/>
          <p:cNvSpPr>
            <a:spLocks noGrp="1"/>
          </p:cNvSpPr>
          <p:nvPr>
            <p:ph sz="quarter" idx="1"/>
          </p:nvPr>
        </p:nvSpPr>
        <p:spPr/>
        <p:txBody>
          <a:bodyPr/>
          <a:lstStyle/>
          <a:p>
            <a:r>
              <a:rPr lang="en-AU" dirty="0" smtClean="0"/>
              <a:t>Please complete review questions </a:t>
            </a:r>
            <a:r>
              <a:rPr lang="en-AU" dirty="0" err="1" smtClean="0"/>
              <a:t>pg</a:t>
            </a:r>
            <a:r>
              <a:rPr lang="en-AU" dirty="0" smtClean="0"/>
              <a:t> 67 Q1-13</a:t>
            </a:r>
            <a:endParaRPr lang="en-AU" dirty="0"/>
          </a:p>
        </p:txBody>
      </p:sp>
    </p:spTree>
    <p:extLst>
      <p:ext uri="{BB962C8B-B14F-4D97-AF65-F5344CB8AC3E}">
        <p14:creationId xmlns:p14="http://schemas.microsoft.com/office/powerpoint/2010/main" val="1517190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78098"/>
          </a:xfrm>
        </p:spPr>
        <p:txBody>
          <a:bodyPr/>
          <a:lstStyle/>
          <a:p>
            <a:r>
              <a:rPr lang="en-AU" dirty="0" smtClean="0"/>
              <a:t>Family Law</a:t>
            </a:r>
            <a:endParaRPr lang="en-AU" dirty="0"/>
          </a:p>
        </p:txBody>
      </p:sp>
      <p:sp>
        <p:nvSpPr>
          <p:cNvPr id="3" name="Content Placeholder 2"/>
          <p:cNvSpPr>
            <a:spLocks noGrp="1"/>
          </p:cNvSpPr>
          <p:nvPr>
            <p:ph sz="quarter" idx="1"/>
          </p:nvPr>
        </p:nvSpPr>
        <p:spPr>
          <a:xfrm>
            <a:off x="457200" y="1772816"/>
            <a:ext cx="7467600" cy="4701136"/>
          </a:xfrm>
        </p:spPr>
        <p:txBody>
          <a:bodyPr>
            <a:normAutofit/>
          </a:bodyPr>
          <a:lstStyle/>
          <a:p>
            <a:r>
              <a:rPr lang="en-AU" dirty="0" smtClean="0"/>
              <a:t>How would you define the word ‘family’?  Please add you response to the forum on the </a:t>
            </a:r>
            <a:r>
              <a:rPr lang="en-AU" dirty="0" err="1" smtClean="0"/>
              <a:t>weebly</a:t>
            </a:r>
            <a:r>
              <a:rPr lang="en-AU" dirty="0" smtClean="0"/>
              <a:t> site.  (please note that we will have one topic for discussion each week and it is expected that you will add to the forum</a:t>
            </a:r>
            <a:r>
              <a:rPr lang="en-AU" dirty="0" smtClean="0"/>
              <a:t>)  </a:t>
            </a:r>
          </a:p>
          <a:p>
            <a:r>
              <a:rPr lang="en-AU" dirty="0" smtClean="0"/>
              <a:t>Has the concept of Family changed?</a:t>
            </a:r>
            <a:endParaRPr lang="en-AU" dirty="0" smtClean="0"/>
          </a:p>
          <a:p>
            <a:endParaRPr lang="en-AU" dirty="0"/>
          </a:p>
          <a:p>
            <a:endParaRPr lang="en-AU" dirty="0" smtClean="0"/>
          </a:p>
          <a:p>
            <a:endParaRPr lang="en-AU" dirty="0" smtClean="0"/>
          </a:p>
          <a:p>
            <a:endParaRPr lang="en-AU" dirty="0" smtClean="0"/>
          </a:p>
        </p:txBody>
      </p:sp>
    </p:spTree>
    <p:extLst>
      <p:ext uri="{BB962C8B-B14F-4D97-AF65-F5344CB8AC3E}">
        <p14:creationId xmlns:p14="http://schemas.microsoft.com/office/powerpoint/2010/main" val="31728036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sz="quarter" idx="1"/>
          </p:nvPr>
        </p:nvSpPr>
        <p:spPr>
          <a:xfrm>
            <a:off x="457200" y="548680"/>
            <a:ext cx="7467600" cy="5925272"/>
          </a:xfrm>
        </p:spPr>
        <p:txBody>
          <a:bodyPr>
            <a:normAutofit/>
          </a:bodyPr>
          <a:lstStyle/>
          <a:p>
            <a:r>
              <a:rPr lang="en-AU" dirty="0"/>
              <a:t>A family is defined by the ABS as two or more persons, one of whom is at least 15 years of age, who are related by blood, marriage (registered or de facto), adoption, step or fostering, and who are usually resident in the same household. Each separately identified couple relationship, lone parent-child relationship or other blood relationship forms the basis of a family. Some households contain more than one family. Non-related persons living in the same household are not counted as family members (unless under 15 years of age). </a:t>
            </a:r>
            <a:endParaRPr lang="en-AU" dirty="0" smtClean="0"/>
          </a:p>
          <a:p>
            <a:r>
              <a:rPr lang="en-AU" dirty="0"/>
              <a:t>a group consisting of two parents and their children living together as a </a:t>
            </a:r>
            <a:r>
              <a:rPr lang="en-AU" dirty="0" smtClean="0"/>
              <a:t>unit (Oxford Dictionary</a:t>
            </a:r>
            <a:r>
              <a:rPr lang="en-AU" dirty="0" smtClean="0"/>
              <a:t>)</a:t>
            </a:r>
          </a:p>
          <a:p>
            <a:pPr marL="0" indent="0">
              <a:buNone/>
            </a:pPr>
            <a:endParaRPr lang="en-AU" dirty="0"/>
          </a:p>
          <a:p>
            <a:endParaRPr lang="en-AU" dirty="0"/>
          </a:p>
        </p:txBody>
      </p:sp>
    </p:spTree>
    <p:extLst>
      <p:ext uri="{BB962C8B-B14F-4D97-AF65-F5344CB8AC3E}">
        <p14:creationId xmlns:p14="http://schemas.microsoft.com/office/powerpoint/2010/main" val="36738127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4082"/>
          </a:xfrm>
        </p:spPr>
        <p:txBody>
          <a:bodyPr/>
          <a:lstStyle/>
          <a:p>
            <a:r>
              <a:rPr lang="en-AU" dirty="0" smtClean="0"/>
              <a:t>What Do You Know?</a:t>
            </a:r>
            <a:endParaRPr lang="en-AU" dirty="0"/>
          </a:p>
        </p:txBody>
      </p:sp>
      <p:sp>
        <p:nvSpPr>
          <p:cNvPr id="3" name="Content Placeholder 2"/>
          <p:cNvSpPr>
            <a:spLocks noGrp="1"/>
          </p:cNvSpPr>
          <p:nvPr>
            <p:ph sz="quarter" idx="1"/>
          </p:nvPr>
        </p:nvSpPr>
        <p:spPr>
          <a:xfrm>
            <a:off x="457200" y="1052736"/>
            <a:ext cx="7467600" cy="5616624"/>
          </a:xfrm>
        </p:spPr>
        <p:txBody>
          <a:bodyPr>
            <a:normAutofit fontScale="92500" lnSpcReduction="10000"/>
          </a:bodyPr>
          <a:lstStyle/>
          <a:p>
            <a:pPr marL="457200" indent="-457200">
              <a:buFont typeface="+mj-lt"/>
              <a:buAutoNum type="arabicPeriod"/>
            </a:pPr>
            <a:r>
              <a:rPr lang="en-AU" dirty="0"/>
              <a:t>What percentage of Australian’s never marry? </a:t>
            </a:r>
            <a:endParaRPr lang="en-AU" dirty="0" smtClean="0"/>
          </a:p>
          <a:p>
            <a:pPr marL="457200" indent="-457200">
              <a:buFont typeface="+mj-lt"/>
              <a:buAutoNum type="arabicPeriod"/>
            </a:pPr>
            <a:r>
              <a:rPr lang="en-AU" dirty="0" smtClean="0"/>
              <a:t>What </a:t>
            </a:r>
            <a:r>
              <a:rPr lang="en-AU" dirty="0"/>
              <a:t>percentage of couples live together before marrying? </a:t>
            </a:r>
            <a:endParaRPr lang="en-AU" dirty="0" smtClean="0"/>
          </a:p>
          <a:p>
            <a:pPr marL="457200" indent="-457200">
              <a:buFont typeface="+mj-lt"/>
              <a:buAutoNum type="arabicPeriod"/>
            </a:pPr>
            <a:r>
              <a:rPr lang="en-AU" dirty="0" smtClean="0"/>
              <a:t>Is </a:t>
            </a:r>
            <a:r>
              <a:rPr lang="en-AU" dirty="0"/>
              <a:t>the divorce rate higher or lower for couples who live together before marrying? </a:t>
            </a:r>
            <a:endParaRPr lang="en-AU" dirty="0" smtClean="0"/>
          </a:p>
          <a:p>
            <a:pPr marL="457200" indent="-457200">
              <a:buFont typeface="+mj-lt"/>
              <a:buAutoNum type="arabicPeriod"/>
            </a:pPr>
            <a:r>
              <a:rPr lang="en-AU" dirty="0" smtClean="0"/>
              <a:t>What </a:t>
            </a:r>
            <a:r>
              <a:rPr lang="en-AU" dirty="0"/>
              <a:t>is the median duration of a marriage to divorce? </a:t>
            </a:r>
            <a:endParaRPr lang="en-AU" dirty="0" smtClean="0"/>
          </a:p>
          <a:p>
            <a:pPr marL="457200" indent="-457200">
              <a:buFont typeface="+mj-lt"/>
              <a:buAutoNum type="arabicPeriod"/>
            </a:pPr>
            <a:r>
              <a:rPr lang="en-AU" dirty="0" smtClean="0"/>
              <a:t>Who </a:t>
            </a:r>
            <a:r>
              <a:rPr lang="en-AU" dirty="0"/>
              <a:t>file for divorce more?  Men or Women? </a:t>
            </a:r>
            <a:endParaRPr lang="en-AU" dirty="0" smtClean="0"/>
          </a:p>
          <a:p>
            <a:pPr marL="457200" indent="-457200">
              <a:buFont typeface="+mj-lt"/>
              <a:buAutoNum type="arabicPeriod" startAt="6"/>
            </a:pPr>
            <a:r>
              <a:rPr lang="en-AU" dirty="0"/>
              <a:t>Which state has the highest divorce rate? </a:t>
            </a:r>
            <a:endParaRPr lang="en-AU" dirty="0" smtClean="0"/>
          </a:p>
          <a:p>
            <a:pPr marL="457200" indent="-457200">
              <a:buFont typeface="+mj-lt"/>
              <a:buAutoNum type="arabicPeriod" startAt="6"/>
            </a:pPr>
            <a:r>
              <a:rPr lang="en-AU" dirty="0" smtClean="0"/>
              <a:t>Which </a:t>
            </a:r>
            <a:r>
              <a:rPr lang="en-AU" dirty="0"/>
              <a:t>state has the highest rate of second divorces? </a:t>
            </a:r>
            <a:endParaRPr lang="en-AU" dirty="0" smtClean="0"/>
          </a:p>
          <a:p>
            <a:pPr marL="457200" indent="-457200">
              <a:buFont typeface="+mj-lt"/>
              <a:buAutoNum type="arabicPeriod" startAt="6"/>
            </a:pPr>
            <a:r>
              <a:rPr lang="en-AU" dirty="0" smtClean="0"/>
              <a:t>Approximately </a:t>
            </a:r>
            <a:r>
              <a:rPr lang="en-AU" dirty="0"/>
              <a:t>what percentage of marriages end in divorce? </a:t>
            </a:r>
            <a:endParaRPr lang="en-AU" dirty="0" smtClean="0"/>
          </a:p>
          <a:p>
            <a:pPr marL="457200" indent="-457200">
              <a:buFont typeface="+mj-lt"/>
              <a:buAutoNum type="arabicPeriod" startAt="6"/>
            </a:pPr>
            <a:r>
              <a:rPr lang="en-AU" dirty="0" smtClean="0"/>
              <a:t>What </a:t>
            </a:r>
            <a:r>
              <a:rPr lang="en-AU" dirty="0"/>
              <a:t>is the median age for marriage for men and women?  </a:t>
            </a:r>
          </a:p>
          <a:p>
            <a:pPr marL="457200" indent="-457200">
              <a:buFont typeface="+mj-lt"/>
              <a:buAutoNum type="arabicPeriod" startAt="6"/>
            </a:pPr>
            <a:r>
              <a:rPr lang="en-AU" dirty="0"/>
              <a:t>What percentage of divorces end up being settled by a judge in court?  </a:t>
            </a:r>
          </a:p>
        </p:txBody>
      </p:sp>
    </p:spTree>
    <p:extLst>
      <p:ext uri="{BB962C8B-B14F-4D97-AF65-F5344CB8AC3E}">
        <p14:creationId xmlns:p14="http://schemas.microsoft.com/office/powerpoint/2010/main" val="18160113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4082"/>
          </a:xfrm>
        </p:spPr>
        <p:txBody>
          <a:bodyPr/>
          <a:lstStyle/>
          <a:p>
            <a:r>
              <a:rPr lang="en-AU" dirty="0" smtClean="0"/>
              <a:t>What Do You Know?  Answers</a:t>
            </a:r>
            <a:endParaRPr lang="en-AU" dirty="0"/>
          </a:p>
        </p:txBody>
      </p:sp>
      <p:sp>
        <p:nvSpPr>
          <p:cNvPr id="3" name="Content Placeholder 2"/>
          <p:cNvSpPr>
            <a:spLocks noGrp="1"/>
          </p:cNvSpPr>
          <p:nvPr>
            <p:ph sz="quarter" idx="1"/>
          </p:nvPr>
        </p:nvSpPr>
        <p:spPr>
          <a:xfrm>
            <a:off x="457200" y="1052736"/>
            <a:ext cx="8147248" cy="5421216"/>
          </a:xfrm>
        </p:spPr>
        <p:txBody>
          <a:bodyPr>
            <a:normAutofit/>
          </a:bodyPr>
          <a:lstStyle/>
          <a:p>
            <a:pPr marL="457200" indent="-457200">
              <a:buFont typeface="+mj-lt"/>
              <a:buAutoNum type="arabicPeriod"/>
            </a:pPr>
            <a:r>
              <a:rPr lang="en-AU" dirty="0"/>
              <a:t>What percentage of Australian’s never marry</a:t>
            </a:r>
            <a:r>
              <a:rPr lang="en-AU" dirty="0" smtClean="0"/>
              <a:t>?  29%</a:t>
            </a:r>
          </a:p>
          <a:p>
            <a:pPr marL="457200" indent="-457200">
              <a:buFont typeface="+mj-lt"/>
              <a:buAutoNum type="arabicPeriod"/>
            </a:pPr>
            <a:r>
              <a:rPr lang="en-AU" dirty="0" smtClean="0"/>
              <a:t>What percentage of couples live together before marrying? 74%</a:t>
            </a:r>
          </a:p>
          <a:p>
            <a:pPr marL="457200" indent="-457200">
              <a:buFont typeface="+mj-lt"/>
              <a:buAutoNum type="arabicPeriod"/>
            </a:pPr>
            <a:r>
              <a:rPr lang="en-AU" dirty="0" smtClean="0"/>
              <a:t>Is the divorce rate higher or lower for couples who live together before marrying?  Higher</a:t>
            </a:r>
          </a:p>
          <a:p>
            <a:pPr marL="457200" indent="-457200">
              <a:buFont typeface="+mj-lt"/>
              <a:buAutoNum type="arabicPeriod"/>
            </a:pPr>
            <a:r>
              <a:rPr lang="en-AU" dirty="0" smtClean="0"/>
              <a:t>What is the median duration of a marriage to divorce? 12.5 years to divorce and 8.8yrs to separation</a:t>
            </a:r>
          </a:p>
          <a:p>
            <a:pPr marL="457200" indent="-457200">
              <a:buFont typeface="+mj-lt"/>
              <a:buAutoNum type="arabicPeriod"/>
            </a:pPr>
            <a:r>
              <a:rPr lang="en-AU" dirty="0" smtClean="0"/>
              <a:t>Who file for divorce more?  Men or Women? Women 35%, Men 37%, Joint 38% (but interestingly 65% of separations are initiated by women and they think about it for </a:t>
            </a:r>
            <a:r>
              <a:rPr lang="en-AU" dirty="0" err="1" smtClean="0"/>
              <a:t>approx</a:t>
            </a:r>
            <a:r>
              <a:rPr lang="en-AU" dirty="0" smtClean="0"/>
              <a:t> 2 </a:t>
            </a:r>
            <a:r>
              <a:rPr lang="en-AU" dirty="0" err="1" smtClean="0"/>
              <a:t>yrs</a:t>
            </a:r>
            <a:r>
              <a:rPr lang="en-AU" dirty="0" smtClean="0"/>
              <a:t> prior)</a:t>
            </a:r>
          </a:p>
          <a:p>
            <a:pPr marL="457200" indent="-457200">
              <a:buFont typeface="+mj-lt"/>
              <a:buAutoNum type="arabicPeriod"/>
            </a:pPr>
            <a:endParaRPr lang="en-AU" dirty="0" smtClean="0"/>
          </a:p>
          <a:p>
            <a:pPr marL="457200" indent="-457200">
              <a:buFont typeface="+mj-lt"/>
              <a:buAutoNum type="arabicPeriod"/>
            </a:pPr>
            <a:endParaRPr lang="en-AU" dirty="0"/>
          </a:p>
          <a:p>
            <a:pPr marL="457200" indent="-457200">
              <a:buFont typeface="+mj-lt"/>
              <a:buAutoNum type="arabicPeriod"/>
            </a:pPr>
            <a:endParaRPr lang="en-AU" dirty="0"/>
          </a:p>
        </p:txBody>
      </p:sp>
    </p:spTree>
    <p:extLst>
      <p:ext uri="{BB962C8B-B14F-4D97-AF65-F5344CB8AC3E}">
        <p14:creationId xmlns:p14="http://schemas.microsoft.com/office/powerpoint/2010/main" val="33046727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sz="quarter" idx="1"/>
          </p:nvPr>
        </p:nvSpPr>
        <p:spPr/>
        <p:txBody>
          <a:bodyPr/>
          <a:lstStyle/>
          <a:p>
            <a:pPr marL="457200" indent="-457200">
              <a:buFont typeface="+mj-lt"/>
              <a:buAutoNum type="arabicPeriod" startAt="6"/>
            </a:pPr>
            <a:r>
              <a:rPr lang="en-AU" dirty="0"/>
              <a:t>Which state has the highest divorce rate?  NSW, then Vic then Queensland?</a:t>
            </a:r>
          </a:p>
          <a:p>
            <a:pPr marL="457200" indent="-457200">
              <a:buFont typeface="+mj-lt"/>
              <a:buAutoNum type="arabicPeriod" startAt="6"/>
            </a:pPr>
            <a:r>
              <a:rPr lang="en-AU" dirty="0"/>
              <a:t>Which state has the highest rate of second divorces?  Qld</a:t>
            </a:r>
          </a:p>
          <a:p>
            <a:pPr marL="457200" indent="-457200">
              <a:buFont typeface="+mj-lt"/>
              <a:buAutoNum type="arabicPeriod" startAt="6"/>
            </a:pPr>
            <a:r>
              <a:rPr lang="en-AU" dirty="0"/>
              <a:t>Approximately what percentage of marriages end in divorce?  33</a:t>
            </a:r>
            <a:r>
              <a:rPr lang="en-AU" dirty="0" smtClean="0"/>
              <a:t>%</a:t>
            </a:r>
          </a:p>
          <a:p>
            <a:pPr marL="457200" indent="-457200">
              <a:buFont typeface="+mj-lt"/>
              <a:buAutoNum type="arabicPeriod" startAt="6"/>
            </a:pPr>
            <a:r>
              <a:rPr lang="en-AU" dirty="0" smtClean="0"/>
              <a:t>What is the median age for marriage for men and women?  29.2 </a:t>
            </a:r>
            <a:r>
              <a:rPr lang="en-AU" dirty="0" err="1" smtClean="0"/>
              <a:t>yrs</a:t>
            </a:r>
            <a:r>
              <a:rPr lang="en-AU" dirty="0" smtClean="0"/>
              <a:t> for women and 31.4yrs for men</a:t>
            </a:r>
          </a:p>
          <a:p>
            <a:pPr marL="457200" indent="-457200">
              <a:buFont typeface="+mj-lt"/>
              <a:buAutoNum type="arabicPeriod" startAt="6"/>
            </a:pPr>
            <a:r>
              <a:rPr lang="en-AU" dirty="0" smtClean="0"/>
              <a:t>What percentage of divorces end up being settled by a judge in court?  3-4%</a:t>
            </a:r>
          </a:p>
          <a:p>
            <a:pPr marL="457200" indent="-457200">
              <a:buFont typeface="+mj-lt"/>
              <a:buAutoNum type="arabicPeriod" startAt="6"/>
            </a:pPr>
            <a:endParaRPr lang="en-AU" dirty="0"/>
          </a:p>
          <a:p>
            <a:endParaRPr lang="en-AU" dirty="0"/>
          </a:p>
        </p:txBody>
      </p:sp>
    </p:spTree>
    <p:extLst>
      <p:ext uri="{BB962C8B-B14F-4D97-AF65-F5344CB8AC3E}">
        <p14:creationId xmlns:p14="http://schemas.microsoft.com/office/powerpoint/2010/main" val="2977313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4082"/>
          </a:xfrm>
        </p:spPr>
        <p:txBody>
          <a:bodyPr/>
          <a:lstStyle/>
          <a:p>
            <a:r>
              <a:rPr lang="en-AU" dirty="0" smtClean="0"/>
              <a:t>Interesting Facts</a:t>
            </a:r>
            <a:endParaRPr lang="en-AU" dirty="0"/>
          </a:p>
        </p:txBody>
      </p:sp>
      <p:sp>
        <p:nvSpPr>
          <p:cNvPr id="3" name="Content Placeholder 2"/>
          <p:cNvSpPr>
            <a:spLocks noGrp="1"/>
          </p:cNvSpPr>
          <p:nvPr>
            <p:ph sz="quarter" idx="1"/>
          </p:nvPr>
        </p:nvSpPr>
        <p:spPr>
          <a:xfrm>
            <a:off x="457200" y="1052736"/>
            <a:ext cx="7467600" cy="5421216"/>
          </a:xfrm>
        </p:spPr>
        <p:txBody>
          <a:bodyPr/>
          <a:lstStyle/>
          <a:p>
            <a:r>
              <a:rPr lang="en-AU" dirty="0" smtClean="0"/>
              <a:t>In the past two decades, Australians started to marry less and divorce more.</a:t>
            </a:r>
          </a:p>
          <a:p>
            <a:r>
              <a:rPr lang="en-AU" dirty="0" smtClean="0"/>
              <a:t>However the divorce rate has been decreasing since 2001 but was as its highest in the late 1970’s.</a:t>
            </a:r>
          </a:p>
          <a:p>
            <a:r>
              <a:rPr lang="en-AU" dirty="0" smtClean="0"/>
              <a:t>The number of joint application divorces has risen in the last few years.</a:t>
            </a:r>
          </a:p>
          <a:p>
            <a:r>
              <a:rPr lang="en-AU" dirty="0" smtClean="0"/>
              <a:t>The average age for divorce – Men 40-44 Women 35-39.</a:t>
            </a:r>
          </a:p>
          <a:p>
            <a:r>
              <a:rPr lang="en-AU" dirty="0" smtClean="0"/>
              <a:t>1/3 of today’s children are born outside of a traditional marriage.</a:t>
            </a:r>
          </a:p>
          <a:p>
            <a:r>
              <a:rPr lang="en-AU" dirty="0" smtClean="0"/>
              <a:t>2/3 of grooms are older than their brides, and ¼ of brides are older than their grooms.</a:t>
            </a:r>
          </a:p>
          <a:p>
            <a:endParaRPr lang="en-AU" dirty="0"/>
          </a:p>
        </p:txBody>
      </p:sp>
    </p:spTree>
    <p:extLst>
      <p:ext uri="{BB962C8B-B14F-4D97-AF65-F5344CB8AC3E}">
        <p14:creationId xmlns:p14="http://schemas.microsoft.com/office/powerpoint/2010/main" val="4116684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AU" dirty="0" smtClean="0"/>
              <a:t>Family law  -  chapter 5</a:t>
            </a:r>
            <a:endParaRPr lang="en-AU" dirty="0"/>
          </a:p>
        </p:txBody>
      </p:sp>
      <p:sp>
        <p:nvSpPr>
          <p:cNvPr id="5" name="Content Placeholder 4"/>
          <p:cNvSpPr>
            <a:spLocks noGrp="1"/>
          </p:cNvSpPr>
          <p:nvPr>
            <p:ph sz="quarter" idx="1"/>
          </p:nvPr>
        </p:nvSpPr>
        <p:spPr/>
        <p:txBody>
          <a:bodyPr/>
          <a:lstStyle/>
          <a:p>
            <a:r>
              <a:rPr lang="en-AU" dirty="0" smtClean="0"/>
              <a:t>1866 case of Hyde v Hyde and </a:t>
            </a:r>
            <a:r>
              <a:rPr lang="en-AU" dirty="0" err="1" smtClean="0"/>
              <a:t>Woodmansee</a:t>
            </a:r>
            <a:r>
              <a:rPr lang="en-AU" dirty="0" smtClean="0"/>
              <a:t> (1866) </a:t>
            </a:r>
            <a:r>
              <a:rPr lang="en-AU" dirty="0" smtClean="0"/>
              <a:t>LR 1 P&amp;D 130, gave </a:t>
            </a:r>
            <a:r>
              <a:rPr lang="en-AU" dirty="0" smtClean="0"/>
              <a:t>the first definition of marriage.  Lord Penzance gave the definition.</a:t>
            </a:r>
          </a:p>
          <a:p>
            <a:r>
              <a:rPr lang="en-AU" dirty="0" smtClean="0"/>
              <a:t>It’s now been transferred to legislation</a:t>
            </a:r>
          </a:p>
          <a:p>
            <a:r>
              <a:rPr lang="en-AU" dirty="0" smtClean="0"/>
              <a:t>1.</a:t>
            </a:r>
          </a:p>
          <a:p>
            <a:pPr>
              <a:buNone/>
            </a:pPr>
            <a:endParaRPr lang="en-AU" dirty="0" smtClean="0"/>
          </a:p>
          <a:p>
            <a:r>
              <a:rPr lang="en-AU" dirty="0" smtClean="0"/>
              <a:t>2.</a:t>
            </a:r>
            <a:endParaRPr lang="en-AU"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ustom 1">
      <a:dk1>
        <a:srgbClr val="7030A0"/>
      </a:dk1>
      <a:lt1>
        <a:sysClr val="window" lastClr="FFFFFF"/>
      </a:lt1>
      <a:dk2>
        <a:srgbClr val="575F6D"/>
      </a:dk2>
      <a:lt2>
        <a:srgbClr val="FFF39D"/>
      </a:lt2>
      <a:accent1>
        <a:srgbClr val="7030A0"/>
      </a:accent1>
      <a:accent2>
        <a:srgbClr val="CA82CC"/>
      </a:accent2>
      <a:accent3>
        <a:srgbClr val="AF48B1"/>
      </a:accent3>
      <a:accent4>
        <a:srgbClr val="743076"/>
      </a:accent4>
      <a:accent5>
        <a:srgbClr val="AEBAD5"/>
      </a:accent5>
      <a:accent6>
        <a:srgbClr val="777C84"/>
      </a:accent6>
      <a:hlink>
        <a:srgbClr val="7030A0"/>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445</TotalTime>
  <Words>1180</Words>
  <Application>Microsoft Office PowerPoint</Application>
  <PresentationFormat>On-screen Show (4:3)</PresentationFormat>
  <Paragraphs>213</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Oriel</vt:lpstr>
      <vt:lpstr>Family Law</vt:lpstr>
      <vt:lpstr>A few points to note</vt:lpstr>
      <vt:lpstr>Family Law</vt:lpstr>
      <vt:lpstr>PowerPoint Presentation</vt:lpstr>
      <vt:lpstr>What Do You Know?</vt:lpstr>
      <vt:lpstr>What Do You Know?  Answers</vt:lpstr>
      <vt:lpstr>PowerPoint Presentation</vt:lpstr>
      <vt:lpstr>Interesting Facts</vt:lpstr>
      <vt:lpstr>Family law  -  chapter 5</vt:lpstr>
      <vt:lpstr>PowerPoint Presentation</vt:lpstr>
      <vt:lpstr>Man and Woman</vt:lpstr>
      <vt:lpstr>PowerPoint Presentation</vt:lpstr>
      <vt:lpstr>PowerPoint Presentation</vt:lpstr>
      <vt:lpstr>To the exclusion of all others</vt:lpstr>
      <vt:lpstr>PowerPoint Presentation</vt:lpstr>
      <vt:lpstr>PowerPoint Presentation</vt:lpstr>
      <vt:lpstr>Voluntarily entered into</vt:lpstr>
      <vt:lpstr>PowerPoint Presentation</vt:lpstr>
      <vt:lpstr>PowerPoint Presentation</vt:lpstr>
      <vt:lpstr>For Life</vt:lpstr>
      <vt:lpstr>Interesting Points</vt:lpstr>
      <vt:lpstr>Who can Marry?</vt:lpstr>
      <vt:lpstr>PowerPoint Presentation</vt:lpstr>
      <vt:lpstr>Financial Agreements</vt:lpstr>
      <vt:lpstr>Review Questions Pg 67</vt:lpstr>
    </vt:vector>
  </TitlesOfParts>
  <Company>Lourdes Hill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law  -  chapter 5</dc:title>
  <dc:creator>anr</dc:creator>
  <cp:lastModifiedBy>Anne Rynne</cp:lastModifiedBy>
  <cp:revision>49</cp:revision>
  <dcterms:created xsi:type="dcterms:W3CDTF">2010-02-18T22:09:43Z</dcterms:created>
  <dcterms:modified xsi:type="dcterms:W3CDTF">2013-01-30T05:04:03Z</dcterms:modified>
</cp:coreProperties>
</file>